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3" r:id="rId4"/>
    <p:sldId id="266" r:id="rId5"/>
    <p:sldId id="269" r:id="rId6"/>
    <p:sldId id="267" r:id="rId7"/>
    <p:sldId id="268" r:id="rId8"/>
    <p:sldId id="28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5" autoAdjust="0"/>
    <p:restoredTop sz="94660"/>
  </p:normalViewPr>
  <p:slideViewPr>
    <p:cSldViewPr>
      <p:cViewPr>
        <p:scale>
          <a:sx n="100" d="100"/>
          <a:sy n="100" d="100"/>
        </p:scale>
        <p:origin x="63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C78BB-3246-4F08-B292-B5592CF25D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76568-33E5-4F66-8764-D3B7370BAE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Тема: Подбор</a:t>
            </a:r>
            <a:r>
              <a:rPr lang="ru-RU" b="1" dirty="0"/>
              <a:t>, оценка и аттестация персонала в организации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71612"/>
            <a:ext cx="822960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Основные вопросы: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7"/>
            <a:ext cx="8229600" cy="3286148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методы проектирования организационной структуры.</a:t>
            </a:r>
          </a:p>
          <a:p>
            <a:r>
              <a:rPr lang="ru-RU" b="1" dirty="0" smtClean="0"/>
              <a:t>планирование потребности в персонале.</a:t>
            </a:r>
          </a:p>
          <a:p>
            <a:r>
              <a:rPr lang="ru-RU" b="1" dirty="0" smtClean="0"/>
              <a:t>привлечение кандидатов на работу.</a:t>
            </a:r>
          </a:p>
          <a:p>
            <a:r>
              <a:rPr lang="ru-RU" b="1" dirty="0" smtClean="0"/>
              <a:t>оценка кандидатов при приёме на работ. </a:t>
            </a:r>
          </a:p>
          <a:p>
            <a:r>
              <a:rPr lang="ru-RU" b="1" dirty="0" smtClean="0"/>
              <a:t>адаптация персонала.</a:t>
            </a:r>
            <a:endParaRPr lang="ru-RU" dirty="0"/>
          </a:p>
        </p:txBody>
      </p:sp>
      <p:pic>
        <p:nvPicPr>
          <p:cNvPr id="6" name="Рисунок 5" descr="495497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0" y="4429132"/>
            <a:ext cx="5524500" cy="242886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Проектирование организационной структуры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686188"/>
          </a:xfrm>
        </p:spPr>
        <p:txBody>
          <a:bodyPr>
            <a:noAutofit/>
          </a:bodyPr>
          <a:lstStyle/>
          <a:p>
            <a:r>
              <a:rPr lang="ru-RU" sz="2400" dirty="0" smtClean="0"/>
              <a:t>Организационная структура (структура организации) – это отражение отношения организации к своему персоналу. </a:t>
            </a:r>
          </a:p>
          <a:p>
            <a:r>
              <a:rPr lang="ru-RU" sz="2400" dirty="0" smtClean="0"/>
              <a:t>Структура – это совокупность   взаимосвязанных  звеньев,   образующих систему.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000496" y="5357826"/>
            <a:ext cx="4686304" cy="121444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Связи между звеньями системы</a:t>
            </a:r>
            <a:r>
              <a:rPr lang="ru-RU" i="1" dirty="0" smtClean="0"/>
              <a:t> </a:t>
            </a:r>
            <a:r>
              <a:rPr lang="ru-RU" dirty="0" smtClean="0"/>
              <a:t>позволяют различать следующие виды структурирования: </a:t>
            </a:r>
          </a:p>
          <a:p>
            <a:endParaRPr lang="ru-RU" dirty="0"/>
          </a:p>
        </p:txBody>
      </p:sp>
      <p:pic>
        <p:nvPicPr>
          <p:cNvPr id="5" name="Рисунок 4" descr="574825_465968250136376_102234610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2" y="1262063"/>
            <a:ext cx="4357718" cy="37385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Планирование потребности в персонале.</a:t>
            </a:r>
            <a:endParaRPr lang="ru-RU" dirty="0" smtClean="0"/>
          </a:p>
          <a:p>
            <a:r>
              <a:rPr lang="ru-RU" dirty="0" smtClean="0"/>
              <a:t>Планирование потребности в персонале — часть общего процесса планирования в организации. </a:t>
            </a:r>
          </a:p>
          <a:p>
            <a:r>
              <a:rPr lang="ru-RU" dirty="0" smtClean="0"/>
              <a:t>В конечном итоге успешное кадровое планирование основывается на знании ответов на следующие вопросы:</a:t>
            </a:r>
          </a:p>
          <a:p>
            <a:r>
              <a:rPr lang="ru-RU" dirty="0" smtClean="0"/>
              <a:t>1) сколько работников, какой квалификации, когда и где потребуется;</a:t>
            </a:r>
          </a:p>
          <a:p>
            <a:r>
              <a:rPr lang="ru-RU" dirty="0" smtClean="0"/>
              <a:t>2) каким образом можно привлечь нужный и сократить </a:t>
            </a:r>
            <a:r>
              <a:rPr lang="ru-RU" dirty="0" err="1" smtClean="0"/>
              <a:t>или|</a:t>
            </a:r>
            <a:r>
              <a:rPr lang="ru-RU" dirty="0" smtClean="0"/>
              <a:t> оптимизировать использование излишнего персонала;</a:t>
            </a:r>
          </a:p>
          <a:p>
            <a:r>
              <a:rPr lang="ru-RU" dirty="0" smtClean="0"/>
              <a:t>3) как лучше использовать персонал  в соответствии с его способностями, умениями и внутренней мотивацией;</a:t>
            </a:r>
          </a:p>
          <a:p>
            <a:r>
              <a:rPr lang="ru-RU" dirty="0" smtClean="0"/>
              <a:t>4) каким образом обеспечить условия для развития персонала; </a:t>
            </a:r>
          </a:p>
          <a:p>
            <a:r>
              <a:rPr lang="ru-RU" dirty="0" smtClean="0"/>
              <a:t>5) каких затрат потребуют запланированные мероприятия.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8" name="Рисунок 7" descr="945776_370362769740299_1471173471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4357694"/>
            <a:ext cx="6786610" cy="250030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dirty="0" smtClean="0"/>
              <a:t>Характер оценок потребности в персонале 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6115064" cy="519749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Количественная оценка</a:t>
            </a:r>
            <a:r>
              <a:rPr lang="ru-RU" i="1" dirty="0" smtClean="0"/>
              <a:t> </a:t>
            </a:r>
            <a:r>
              <a:rPr lang="ru-RU" dirty="0" smtClean="0"/>
              <a:t>потребности в персонале, призванная ответить на вопрос «сколько», основывается на</a:t>
            </a:r>
            <a:r>
              <a:rPr lang="ru-RU" cap="small" dirty="0" smtClean="0"/>
              <a:t> </a:t>
            </a:r>
            <a:r>
              <a:rPr lang="ru-RU" dirty="0" smtClean="0"/>
              <a:t>анализе предполагаемой организационной структуры</a:t>
            </a:r>
          </a:p>
          <a:p>
            <a:r>
              <a:rPr lang="ru-RU" dirty="0" smtClean="0"/>
              <a:t> требований технологии производства</a:t>
            </a:r>
          </a:p>
          <a:p>
            <a:r>
              <a:rPr lang="ru-RU" dirty="0" smtClean="0"/>
              <a:t>маркетингового плана </a:t>
            </a:r>
          </a:p>
          <a:p>
            <a:r>
              <a:rPr lang="ru-RU" dirty="0" smtClean="0"/>
              <a:t>прогнозе изменения </a:t>
            </a:r>
          </a:p>
          <a:p>
            <a:pPr>
              <a:buNone/>
            </a:pPr>
            <a:r>
              <a:rPr lang="ru-RU" dirty="0" smtClean="0"/>
              <a:t>	количественных характеристик персонала </a:t>
            </a:r>
          </a:p>
          <a:p>
            <a:r>
              <a:rPr lang="ru-RU" dirty="0" smtClean="0"/>
              <a:t>информации о количестве заполненных вакансий.</a:t>
            </a:r>
          </a:p>
          <a:p>
            <a:endParaRPr lang="ru-RU" dirty="0"/>
          </a:p>
        </p:txBody>
      </p:sp>
      <p:pic>
        <p:nvPicPr>
          <p:cNvPr id="5" name="Рисунок 4" descr="4938669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1928802"/>
            <a:ext cx="3143272" cy="407196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Качественная оценка</a:t>
            </a:r>
            <a:r>
              <a:rPr lang="ru-RU" sz="2000" i="1" dirty="0" smtClean="0"/>
              <a:t> </a:t>
            </a:r>
            <a:r>
              <a:rPr lang="ru-RU" sz="2000" dirty="0" smtClean="0"/>
              <a:t>потребности в персонале — попытка ответить на вопрос «кого». </a:t>
            </a:r>
          </a:p>
          <a:p>
            <a:r>
              <a:rPr lang="ru-RU" sz="2000" dirty="0" smtClean="0"/>
              <a:t>учитываются ценностные ориентации, </a:t>
            </a:r>
          </a:p>
          <a:p>
            <a:r>
              <a:rPr lang="ru-RU" sz="2000" dirty="0" smtClean="0"/>
              <a:t>уровень культуры и образования, </a:t>
            </a:r>
          </a:p>
          <a:p>
            <a:r>
              <a:rPr lang="ru-RU" sz="2000" dirty="0" smtClean="0"/>
              <a:t>профессиональные навыки и умения того персонала, который необходим организации.</a:t>
            </a:r>
          </a:p>
          <a:p>
            <a:r>
              <a:rPr lang="ru-RU" sz="2000" dirty="0" smtClean="0"/>
              <a:t> Особую сложность представляет оценка потребности в управленческом персонале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542604_423087044441172_495181515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3929066"/>
            <a:ext cx="5143536" cy="257176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Привлечение кандидатов на работу в организацию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268760"/>
            <a:ext cx="4316288" cy="5400600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Цель профессионального отбора — выбрать из числа претендентов такого работника, который сможет успешно выполнить порученную ему задачу и тем самым внести свой вклад в достижение общей цели организации. Несоответствие отдельных работников своим обязанностям, недостаток мотивации, знаний или способностей в конечном счете приводят к тому, что и организация в целом теряет свою эффективность и неизбежно проигрывает в конкурентной борьбе. </a:t>
            </a:r>
            <a:endParaRPr lang="ru-RU" dirty="0" smtClean="0"/>
          </a:p>
          <a:p>
            <a:r>
              <a:rPr lang="ru-RU" dirty="0" smtClean="0"/>
              <a:t>Цель набора персонала состоит в создании резерва кандидатов на все рабочие места с учетом, в том числе и будущих организационных и кадровых изменений, увольнений, перемещений, уходов на пенсию, окончаний сроков контрактов, изменений направлений и характера производственной деятельности.</a:t>
            </a:r>
          </a:p>
          <a:p>
            <a:endParaRPr lang="ru-RU" dirty="0"/>
          </a:p>
        </p:txBody>
      </p:sp>
      <p:pic>
        <p:nvPicPr>
          <p:cNvPr id="6" name="Рисунок 5" descr="Рисунок1gggh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1500174"/>
            <a:ext cx="3643338" cy="535782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zh-TW" sz="2000" b="1" smtClean="0">
                <a:latin typeface="Times New Roman" pitchFamily="18" charset="0"/>
              </a:rPr>
              <a:t>Внешние источники:</a:t>
            </a:r>
            <a:endParaRPr lang="ru-RU" sz="2000" b="1" smtClean="0">
              <a:latin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altLang="zh-TW" sz="1600" smtClean="0">
                <a:latin typeface="Times New Roman" pitchFamily="18" charset="0"/>
              </a:rPr>
              <a:t>	обратившиеся по собственной инициативе;</a:t>
            </a:r>
          </a:p>
          <a:p>
            <a:pPr eaLnBrk="1" hangingPunct="1"/>
            <a:r>
              <a:rPr lang="ru-RU" altLang="zh-TW" sz="1600" smtClean="0">
                <a:latin typeface="Times New Roman" pitchFamily="18" charset="0"/>
              </a:rPr>
              <a:t>	обратившиеся после получения информации о вакансии; </a:t>
            </a:r>
          </a:p>
          <a:p>
            <a:pPr eaLnBrk="1" hangingPunct="1"/>
            <a:r>
              <a:rPr lang="ru-RU" altLang="zh-TW" sz="1600" smtClean="0">
                <a:latin typeface="Times New Roman" pitchFamily="18" charset="0"/>
              </a:rPr>
              <a:t>	выпускники учебных заведений:- школ,- колледжей, вузов;</a:t>
            </a:r>
          </a:p>
          <a:p>
            <a:pPr eaLnBrk="1" hangingPunct="1"/>
            <a:r>
              <a:rPr lang="ru-RU" altLang="zh-TW" sz="1600" smtClean="0">
                <a:latin typeface="Times New Roman" pitchFamily="18" charset="0"/>
              </a:rPr>
              <a:t>	обратившиеся в государственные агентства по трудоустройству;</a:t>
            </a:r>
          </a:p>
          <a:p>
            <a:pPr eaLnBrk="1" hangingPunct="1"/>
            <a:r>
              <a:rPr lang="ru-RU" altLang="zh-TW" sz="1600" smtClean="0">
                <a:latin typeface="Times New Roman" pitchFamily="18" charset="0"/>
              </a:rPr>
              <a:t>	заявившие о себе по Интернету;</a:t>
            </a:r>
          </a:p>
          <a:p>
            <a:pPr eaLnBrk="1" hangingPunct="1"/>
            <a:r>
              <a:rPr lang="ru-RU" altLang="zh-TW" sz="1600" smtClean="0">
                <a:latin typeface="Times New Roman" pitchFamily="18" charset="0"/>
              </a:rPr>
              <a:t>	имеющиеся в банке данных рекрутинговых фирм</a:t>
            </a:r>
            <a:endParaRPr lang="ru-RU" sz="1600" smtClean="0">
              <a:latin typeface="Times New Roman" pitchFamily="18" charset="0"/>
            </a:endParaRPr>
          </a:p>
        </p:txBody>
      </p:sp>
      <p:pic>
        <p:nvPicPr>
          <p:cNvPr id="19460" name="Picture 11" descr="j019538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768975" y="2133600"/>
            <a:ext cx="2536825" cy="26463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348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新細明體</vt:lpstr>
      <vt:lpstr>Times New Roman</vt:lpstr>
      <vt:lpstr>Тема Office</vt:lpstr>
      <vt:lpstr> Тема: Подбор, оценка и аттестация персонала в организации  </vt:lpstr>
      <vt:lpstr>Основные вопросы:</vt:lpstr>
      <vt:lpstr>Проектирование организационной структуры </vt:lpstr>
      <vt:lpstr>Презентация PowerPoint</vt:lpstr>
      <vt:lpstr> Характер оценок потребности в персонале     </vt:lpstr>
      <vt:lpstr>Презентация PowerPoint</vt:lpstr>
      <vt:lpstr>Привлечение кандидатов на работу в организацию </vt:lpstr>
      <vt:lpstr>Внешние источники: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BOSS</dc:creator>
  <cp:lastModifiedBy>Ольга Хабижановна</cp:lastModifiedBy>
  <cp:revision>74</cp:revision>
  <dcterms:created xsi:type="dcterms:W3CDTF">2014-02-24T08:00:41Z</dcterms:created>
  <dcterms:modified xsi:type="dcterms:W3CDTF">2019-12-08T11:49:16Z</dcterms:modified>
</cp:coreProperties>
</file>